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9.svg" ContentType="image/svg+xml"/>
  <Override PartName="/ppt/media/image23.svg" ContentType="image/svg+xml"/>
  <Override PartName="/ppt/media/image25.svg" ContentType="image/svg+xml"/>
  <Override PartName="/ppt/media/image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19"/>
  </p:notes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1"/>
    <p:sldId id="346" r:id="rId12"/>
    <p:sldId id="349" r:id="rId13"/>
    <p:sldId id="312" r:id="rId14"/>
    <p:sldId id="345" r:id="rId15"/>
    <p:sldId id="318" r:id="rId16"/>
    <p:sldId id="348" r:id="rId17"/>
    <p:sldId id="320" r:id="rId18"/>
    <p:sldId id="322" r:id="rId20"/>
    <p:sldId id="328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9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8" userDrawn="1">
          <p15:clr>
            <a:srgbClr val="A4A3A4"/>
          </p15:clr>
        </p15:guide>
        <p15:guide id="6" orient="horz" pos="39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070"/>
        <p:guide pos="3840"/>
        <p:guide pos="329"/>
        <p:guide pos="7355"/>
        <p:guide orient="horz" pos="348"/>
        <p:guide orient="horz" pos="39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8.png"/><Relationship Id="rId7" Type="http://schemas.openxmlformats.org/officeDocument/2006/relationships/image" Target="../media/image25.sv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image" Target="../media/image2.pn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C++23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标准中也添加了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数据类型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2845" y="2607310"/>
            <a:ext cx="5344795" cy="3681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0353" y="30135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60567" y="5785505"/>
            <a:ext cx="387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目标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255" y="1830070"/>
            <a:ext cx="864679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&lt;arm.h&gt;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中的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数据类型应用到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OpenCV DNN 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中，使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DNN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能够支持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数据类型的计算</a:t>
            </a:r>
            <a:endParaRPr lang="zh-CN" altLang="en-US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iṣḷiḋè"/>
          <p:cNvSpPr/>
          <p:nvPr/>
        </p:nvSpPr>
        <p:spPr>
          <a:xfrm>
            <a:off x="7038466" y="4544061"/>
            <a:ext cx="1393718" cy="1393712"/>
          </a:xfrm>
          <a:prstGeom prst="ellipse">
            <a:avLst/>
          </a:prstGeom>
          <a:blipFill dpi="0" rotWithShape="1">
            <a:blip r:embed="rId2"/>
            <a:srcRect/>
            <a:tile tx="0" ty="0" sx="25000" sy="25000" flip="none" algn="ctr"/>
          </a:blipFill>
          <a:ln w="28575">
            <a:solidFill>
              <a:srgbClr val="8B7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518160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3172832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670432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>
            <a:off x="980289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38" y="2474080"/>
            <a:ext cx="2631076" cy="1117348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0705" y="2474608"/>
            <a:ext cx="3248630" cy="111682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515938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ṡ1îḓè"/>
          <p:cNvSpPr/>
          <p:nvPr/>
        </p:nvSpPr>
        <p:spPr>
          <a:xfrm>
            <a:off x="515938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iṣḷïďe"/>
          <p:cNvSpPr/>
          <p:nvPr/>
        </p:nvSpPr>
        <p:spPr>
          <a:xfrm>
            <a:off x="3235884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iṣḷiḋè"/>
          <p:cNvSpPr/>
          <p:nvPr/>
        </p:nvSpPr>
        <p:spPr>
          <a:xfrm>
            <a:off x="6741905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íslïde"/>
          <p:cNvSpPr/>
          <p:nvPr/>
        </p:nvSpPr>
        <p:spPr>
          <a:xfrm>
            <a:off x="9911571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5938" y="1180766"/>
            <a:ext cx="412290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计划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243599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51433" y="3722254"/>
            <a:ext cx="17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401432" y="3722254"/>
            <a:ext cx="26945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6" name="图形 5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3794" y="2474080"/>
            <a:ext cx="3126126" cy="1118657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843011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68553" y="4425589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66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.2%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59" name="IconShape1"/>
          <p:cNvSpPr/>
          <p:nvPr/>
        </p:nvSpPr>
        <p:spPr bwMode="auto">
          <a:xfrm flipH="1">
            <a:off x="3552400" y="4575056"/>
            <a:ext cx="342566" cy="255064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61" name="矩形 60"/>
          <p:cNvSpPr/>
          <p:nvPr/>
        </p:nvSpPr>
        <p:spPr>
          <a:xfrm>
            <a:off x="6932923" y="3722254"/>
            <a:ext cx="2450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968553" y="4942531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52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.3%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65" name="IconShape1"/>
          <p:cNvSpPr/>
          <p:nvPr/>
        </p:nvSpPr>
        <p:spPr bwMode="auto">
          <a:xfrm flipH="1">
            <a:off x="3567928" y="5082541"/>
            <a:ext cx="311510" cy="273980"/>
          </a:xfrm>
          <a:custGeom>
            <a:avLst/>
            <a:gdLst>
              <a:gd name="connsiteX0" fmla="*/ 351345 w 606227"/>
              <a:gd name="connsiteY0" fmla="*/ 426074 h 533192"/>
              <a:gd name="connsiteX1" fmla="*/ 407490 w 606227"/>
              <a:gd name="connsiteY1" fmla="*/ 426074 h 533192"/>
              <a:gd name="connsiteX2" fmla="*/ 446467 w 606227"/>
              <a:gd name="connsiteY2" fmla="*/ 533192 h 533192"/>
              <a:gd name="connsiteX3" fmla="*/ 390229 w 606227"/>
              <a:gd name="connsiteY3" fmla="*/ 533192 h 533192"/>
              <a:gd name="connsiteX4" fmla="*/ 198757 w 606227"/>
              <a:gd name="connsiteY4" fmla="*/ 426074 h 533192"/>
              <a:gd name="connsiteX5" fmla="*/ 255023 w 606227"/>
              <a:gd name="connsiteY5" fmla="*/ 426074 h 533192"/>
              <a:gd name="connsiteX6" fmla="*/ 216119 w 606227"/>
              <a:gd name="connsiteY6" fmla="*/ 533192 h 533192"/>
              <a:gd name="connsiteX7" fmla="*/ 159760 w 606227"/>
              <a:gd name="connsiteY7" fmla="*/ 533192 h 533192"/>
              <a:gd name="connsiteX8" fmla="*/ 304170 w 606227"/>
              <a:gd name="connsiteY8" fmla="*/ 146113 h 533192"/>
              <a:gd name="connsiteX9" fmla="*/ 292193 w 606227"/>
              <a:gd name="connsiteY9" fmla="*/ 158070 h 533192"/>
              <a:gd name="connsiteX10" fmla="*/ 292193 w 606227"/>
              <a:gd name="connsiteY10" fmla="*/ 298304 h 533192"/>
              <a:gd name="connsiteX11" fmla="*/ 248833 w 606227"/>
              <a:gd name="connsiteY11" fmla="*/ 298304 h 533192"/>
              <a:gd name="connsiteX12" fmla="*/ 248833 w 606227"/>
              <a:gd name="connsiteY12" fmla="*/ 220448 h 533192"/>
              <a:gd name="connsiteX13" fmla="*/ 236856 w 606227"/>
              <a:gd name="connsiteY13" fmla="*/ 208491 h 533192"/>
              <a:gd name="connsiteX14" fmla="*/ 224786 w 606227"/>
              <a:gd name="connsiteY14" fmla="*/ 220448 h 533192"/>
              <a:gd name="connsiteX15" fmla="*/ 224786 w 606227"/>
              <a:gd name="connsiteY15" fmla="*/ 297841 h 533192"/>
              <a:gd name="connsiteX16" fmla="*/ 190153 w 606227"/>
              <a:gd name="connsiteY16" fmla="*/ 297841 h 533192"/>
              <a:gd name="connsiteX17" fmla="*/ 178176 w 606227"/>
              <a:gd name="connsiteY17" fmla="*/ 309797 h 533192"/>
              <a:gd name="connsiteX18" fmla="*/ 190153 w 606227"/>
              <a:gd name="connsiteY18" fmla="*/ 321846 h 533192"/>
              <a:gd name="connsiteX19" fmla="*/ 418187 w 606227"/>
              <a:gd name="connsiteY19" fmla="*/ 321846 h 533192"/>
              <a:gd name="connsiteX20" fmla="*/ 430165 w 606227"/>
              <a:gd name="connsiteY20" fmla="*/ 309797 h 533192"/>
              <a:gd name="connsiteX21" fmla="*/ 418187 w 606227"/>
              <a:gd name="connsiteY21" fmla="*/ 297841 h 533192"/>
              <a:gd name="connsiteX22" fmla="*/ 383555 w 606227"/>
              <a:gd name="connsiteY22" fmla="*/ 297841 h 533192"/>
              <a:gd name="connsiteX23" fmla="*/ 383555 w 606227"/>
              <a:gd name="connsiteY23" fmla="*/ 186339 h 533192"/>
              <a:gd name="connsiteX24" fmla="*/ 371485 w 606227"/>
              <a:gd name="connsiteY24" fmla="*/ 174382 h 533192"/>
              <a:gd name="connsiteX25" fmla="*/ 359508 w 606227"/>
              <a:gd name="connsiteY25" fmla="*/ 186339 h 533192"/>
              <a:gd name="connsiteX26" fmla="*/ 359508 w 606227"/>
              <a:gd name="connsiteY26" fmla="*/ 297841 h 533192"/>
              <a:gd name="connsiteX27" fmla="*/ 316148 w 606227"/>
              <a:gd name="connsiteY27" fmla="*/ 297841 h 533192"/>
              <a:gd name="connsiteX28" fmla="*/ 316148 w 606227"/>
              <a:gd name="connsiteY28" fmla="*/ 158070 h 533192"/>
              <a:gd name="connsiteX29" fmla="*/ 304170 w 606227"/>
              <a:gd name="connsiteY29" fmla="*/ 146113 h 533192"/>
              <a:gd name="connsiteX30" fmla="*/ 47632 w 606227"/>
              <a:gd name="connsiteY30" fmla="*/ 64920 h 533192"/>
              <a:gd name="connsiteX31" fmla="*/ 558666 w 606227"/>
              <a:gd name="connsiteY31" fmla="*/ 64920 h 533192"/>
              <a:gd name="connsiteX32" fmla="*/ 558666 w 606227"/>
              <a:gd name="connsiteY32" fmla="*/ 335749 h 533192"/>
              <a:gd name="connsiteX33" fmla="*/ 498036 w 606227"/>
              <a:gd name="connsiteY33" fmla="*/ 396366 h 533192"/>
              <a:gd name="connsiteX34" fmla="*/ 108354 w 606227"/>
              <a:gd name="connsiteY34" fmla="*/ 396366 h 533192"/>
              <a:gd name="connsiteX35" fmla="*/ 47632 w 606227"/>
              <a:gd name="connsiteY35" fmla="*/ 335749 h 533192"/>
              <a:gd name="connsiteX36" fmla="*/ 0 w 606227"/>
              <a:gd name="connsiteY36" fmla="*/ 0 h 533192"/>
              <a:gd name="connsiteX37" fmla="*/ 606227 w 606227"/>
              <a:gd name="connsiteY37" fmla="*/ 0 h 533192"/>
              <a:gd name="connsiteX38" fmla="*/ 606227 w 606227"/>
              <a:gd name="connsiteY38" fmla="*/ 35565 h 533192"/>
              <a:gd name="connsiteX39" fmla="*/ 0 w 606227"/>
              <a:gd name="connsiteY39" fmla="*/ 35565 h 5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6227" h="533192">
                <a:moveTo>
                  <a:pt x="351345" y="426074"/>
                </a:moveTo>
                <a:lnTo>
                  <a:pt x="407490" y="426074"/>
                </a:lnTo>
                <a:lnTo>
                  <a:pt x="446467" y="533192"/>
                </a:lnTo>
                <a:lnTo>
                  <a:pt x="390229" y="533192"/>
                </a:lnTo>
                <a:close/>
                <a:moveTo>
                  <a:pt x="198757" y="426074"/>
                </a:moveTo>
                <a:lnTo>
                  <a:pt x="255023" y="426074"/>
                </a:lnTo>
                <a:lnTo>
                  <a:pt x="216119" y="533192"/>
                </a:lnTo>
                <a:lnTo>
                  <a:pt x="159760" y="533192"/>
                </a:lnTo>
                <a:close/>
                <a:moveTo>
                  <a:pt x="304170" y="146113"/>
                </a:moveTo>
                <a:cubicBezTo>
                  <a:pt x="297485" y="146113"/>
                  <a:pt x="292193" y="151396"/>
                  <a:pt x="292193" y="158070"/>
                </a:cubicBezTo>
                <a:lnTo>
                  <a:pt x="292193" y="298304"/>
                </a:lnTo>
                <a:lnTo>
                  <a:pt x="248833" y="298304"/>
                </a:lnTo>
                <a:lnTo>
                  <a:pt x="248833" y="220448"/>
                </a:lnTo>
                <a:cubicBezTo>
                  <a:pt x="248833" y="213774"/>
                  <a:pt x="243541" y="208491"/>
                  <a:pt x="236856" y="208491"/>
                </a:cubicBezTo>
                <a:cubicBezTo>
                  <a:pt x="230171" y="208491"/>
                  <a:pt x="224786" y="213774"/>
                  <a:pt x="224786" y="220448"/>
                </a:cubicBezTo>
                <a:lnTo>
                  <a:pt x="224786" y="297841"/>
                </a:lnTo>
                <a:lnTo>
                  <a:pt x="190153" y="297841"/>
                </a:lnTo>
                <a:cubicBezTo>
                  <a:pt x="183375" y="297841"/>
                  <a:pt x="177990" y="303031"/>
                  <a:pt x="178176" y="309797"/>
                </a:cubicBezTo>
                <a:cubicBezTo>
                  <a:pt x="178176" y="316470"/>
                  <a:pt x="183468" y="321846"/>
                  <a:pt x="190153" y="321846"/>
                </a:cubicBezTo>
                <a:lnTo>
                  <a:pt x="418187" y="321846"/>
                </a:lnTo>
                <a:cubicBezTo>
                  <a:pt x="424872" y="321846"/>
                  <a:pt x="430165" y="316470"/>
                  <a:pt x="430165" y="309797"/>
                </a:cubicBezTo>
                <a:cubicBezTo>
                  <a:pt x="430165" y="303124"/>
                  <a:pt x="424872" y="297841"/>
                  <a:pt x="418187" y="297841"/>
                </a:cubicBezTo>
                <a:lnTo>
                  <a:pt x="383555" y="297841"/>
                </a:lnTo>
                <a:lnTo>
                  <a:pt x="383555" y="186339"/>
                </a:lnTo>
                <a:cubicBezTo>
                  <a:pt x="383555" y="179666"/>
                  <a:pt x="378170" y="174382"/>
                  <a:pt x="371485" y="174382"/>
                </a:cubicBezTo>
                <a:cubicBezTo>
                  <a:pt x="364800" y="174382"/>
                  <a:pt x="359508" y="179666"/>
                  <a:pt x="359508" y="186339"/>
                </a:cubicBezTo>
                <a:lnTo>
                  <a:pt x="359508" y="297841"/>
                </a:lnTo>
                <a:lnTo>
                  <a:pt x="316148" y="297841"/>
                </a:lnTo>
                <a:lnTo>
                  <a:pt x="316148" y="158070"/>
                </a:lnTo>
                <a:cubicBezTo>
                  <a:pt x="316148" y="151396"/>
                  <a:pt x="310855" y="146113"/>
                  <a:pt x="304170" y="146113"/>
                </a:cubicBezTo>
                <a:close/>
                <a:moveTo>
                  <a:pt x="47632" y="64920"/>
                </a:moveTo>
                <a:lnTo>
                  <a:pt x="558666" y="64920"/>
                </a:lnTo>
                <a:lnTo>
                  <a:pt x="558666" y="335749"/>
                </a:lnTo>
                <a:cubicBezTo>
                  <a:pt x="558666" y="369394"/>
                  <a:pt x="531740" y="396366"/>
                  <a:pt x="498036" y="396366"/>
                </a:cubicBezTo>
                <a:lnTo>
                  <a:pt x="108354" y="396366"/>
                </a:lnTo>
                <a:cubicBezTo>
                  <a:pt x="74651" y="396366"/>
                  <a:pt x="47632" y="369394"/>
                  <a:pt x="47632" y="335749"/>
                </a:cubicBezTo>
                <a:close/>
                <a:moveTo>
                  <a:pt x="0" y="0"/>
                </a:moveTo>
                <a:lnTo>
                  <a:pt x="606227" y="0"/>
                </a:lnTo>
                <a:lnTo>
                  <a:pt x="606227" y="35565"/>
                </a:lnTo>
                <a:lnTo>
                  <a:pt x="0" y="35565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875" y="3169920"/>
            <a:ext cx="2450352" cy="1104668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9802894" y="3360698"/>
            <a:ext cx="187317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911571" y="4353066"/>
            <a:ext cx="1762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风险和挑战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901056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数值不稳定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范围有限，可能会出现数据溢出、发散或数值不稳定的现象。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540647" y="352541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硬件兼容问题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部分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并不支持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类型的运算，不同类型的硬件可能定义方式不同。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/>
          <p:cNvSpPr/>
          <p:nvPr/>
        </p:nvSpPr>
        <p:spPr bwMode="auto">
          <a:xfrm>
            <a:off x="1231716" y="2885908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3" name="íṣľíḑe"/>
          <p:cNvSpPr/>
          <p:nvPr/>
        </p:nvSpPr>
        <p:spPr bwMode="auto">
          <a:xfrm>
            <a:off x="499666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4" name="iśļîḓé"/>
          <p:cNvSpPr/>
          <p:nvPr/>
        </p:nvSpPr>
        <p:spPr bwMode="auto">
          <a:xfrm>
            <a:off x="8638400" y="283754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128521" y="3574306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精度损失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只有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位尾数，精度较低，可能会引起精度损失，导致输出结果可能变得不够准确。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可能的解决方法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5144269" y="2255520"/>
            <a:ext cx="7047731" cy="4455819"/>
            <a:chOff x="672379" y="0"/>
            <a:chExt cx="10847242" cy="6858000"/>
          </a:xfrm>
        </p:grpSpPr>
        <p:pic>
          <p:nvPicPr>
            <p:cNvPr id="186" name="图片 185" descr="图片包含 游戏机, 桌子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79" y="0"/>
              <a:ext cx="10847242" cy="6858000"/>
            </a:xfrm>
            <a:prstGeom prst="rect">
              <a:avLst/>
            </a:prstGeom>
          </p:spPr>
        </p:pic>
        <p:pic>
          <p:nvPicPr>
            <p:cNvPr id="188" name="图片 187" descr="图片包含 游戏机, 文字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" y="0"/>
              <a:ext cx="10728042" cy="6858000"/>
            </a:xfrm>
            <a:prstGeom prst="rect">
              <a:avLst/>
            </a:prstGeom>
          </p:spPr>
        </p:pic>
      </p:grpSp>
      <p:grpSp>
        <p:nvGrpSpPr>
          <p:cNvPr id="204" name="ïşļïḑe"/>
          <p:cNvGrpSpPr/>
          <p:nvPr/>
        </p:nvGrpSpPr>
        <p:grpSpPr>
          <a:xfrm>
            <a:off x="202738" y="2023131"/>
            <a:ext cx="661652" cy="661650"/>
            <a:chOff x="4062817" y="3544652"/>
            <a:chExt cx="816561" cy="816561"/>
          </a:xfrm>
        </p:grpSpPr>
        <p:sp>
          <p:nvSpPr>
            <p:cNvPr id="205" name="îŝļiḋé"/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/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190501" y="4193899"/>
            <a:ext cx="662978" cy="664966"/>
            <a:chOff x="7579937" y="3307583"/>
            <a:chExt cx="1014265" cy="1017308"/>
          </a:xfrm>
        </p:grpSpPr>
        <p:sp>
          <p:nvSpPr>
            <p:cNvPr id="216" name="îŝļîḓè"/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/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9" name="矩形 218"/>
          <p:cNvSpPr/>
          <p:nvPr/>
        </p:nvSpPr>
        <p:spPr>
          <a:xfrm>
            <a:off x="1047115" y="2025015"/>
            <a:ext cx="5445125" cy="1404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混合精度运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在推理过程中同时使用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两种数据类型，运算时使用低精度数据类型以降低内存占用和提高计算性能，使用高精度保证数据精度，避免因为低精度范围小带来问题。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1040130" y="4194175"/>
            <a:ext cx="5128260" cy="15976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利用宏定义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由于目前仅使用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Arm 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定义的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数据类型，在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上并不支持，可以通过定义宏的方式来引入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的加速运算，以确保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上运行时不会出现报错问题。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938" y="3753089"/>
            <a:ext cx="3951025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是一个跨平台、支持多种编程语言的开源计算机视觉库，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是其中的一个模块，专门用于深度学习任务。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个字节来存储的浮点数，在深度学习中具有重要的作用。为了拓展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模块的功能，我们尝试将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引入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，使其能够支持更多种数据类型的运算。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2871213" cy="830997"/>
            <a:chOff x="6381926" y="2513807"/>
            <a:chExt cx="2871213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3001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430" cy="830997"/>
            <a:chOff x="6381926" y="2513807"/>
            <a:chExt cx="3186430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476" y="2652872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40075" cy="830997"/>
            <a:chOff x="6381926" y="2513807"/>
            <a:chExt cx="3140075" cy="83099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652872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2824858" cy="830997"/>
            <a:chOff x="6381926" y="2513807"/>
            <a:chExt cx="2824858" cy="83099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646" y="26535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 macOS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，可以在不同平台上开发和运行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支持多种编程语言，提供了包括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C/C++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Python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Java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和其他编程语言的接口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DNN模块提供了对深度学习模型的加载、推理等功能，支持TensorFlow、Caffe、Torch等多种深度学习框架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模块提供了内建的CPU和GPU加速且无需依赖第三方库，方便用户在已经使用OpenCV的项目上轻松地添加神经网络推理能力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15620" y="1808480"/>
            <a:ext cx="11676380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位的浮点数数据类型，格式为：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 bit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5 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11bits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-65504.0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, -1.0*2^(-14)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]</a:t>
            </a: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∪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65504.0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0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 descr="Float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2049145"/>
            <a:ext cx="2959100" cy="1687830"/>
          </a:xfrm>
          <a:prstGeom prst="rect">
            <a:avLst/>
          </a:prstGeom>
        </p:spPr>
      </p:pic>
      <p:pic>
        <p:nvPicPr>
          <p:cNvPr id="3" name="图片 2" descr="fp16 and fp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5005070"/>
            <a:ext cx="85153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优势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内存效率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数据类型仅占用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个字节，因此在存储数据时所使用的空间为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1/2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3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运算的硬件上，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的运算可以比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更快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90" name="矩形: 圆角 189"/>
          <p:cNvSpPr/>
          <p:nvPr>
            <p:custDataLst>
              <p:tags r:id="rId4"/>
            </p:custDataLst>
          </p:nvPr>
        </p:nvSpPr>
        <p:spPr>
          <a:xfrm>
            <a:off x="0" y="505523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5"/>
            </p:custDataLst>
          </p:nvPr>
        </p:nvSpPr>
        <p:spPr>
          <a:xfrm>
            <a:off x="421640" y="5458460"/>
            <a:ext cx="10964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浮点数运算在深度学习中占用大量资源，使用半精度浮点数可以减少内存带宽和计算需求，从而提高模型的计算性能，缩短训练时间；一些硬件加速器（如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）针对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进行了优化，可以在支持这些硬件的系统上提供更快地深度学习推理性能。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目前支持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GPU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NVIDIA GPU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GeForce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Quadro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Tesla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系列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Volta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架构引入了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专门用于深度学习任务，可以执行混合精度运算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AMD CPU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NEON SIMD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指令集，可以执行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 Cortex-A76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ARM Cortex-A77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等一些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处理器支持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ZWJjNTkwYzQ4NGZlYWRjZGFiOTljOGFlNDAwOGExZT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2055</Words>
  <Application>WPS 演示</Application>
  <PresentationFormat>宽屏</PresentationFormat>
  <Paragraphs>175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6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等线</vt:lpstr>
      <vt:lpstr>思源黑体 CN Regular</vt:lpstr>
      <vt:lpstr>黑体</vt:lpstr>
      <vt:lpstr>微软雅黑</vt:lpstr>
      <vt:lpstr>Arial Unicode MS</vt:lpstr>
      <vt:lpstr>Calibri</vt:lpstr>
      <vt:lpstr>思源黑体 CN Bold</vt:lpstr>
      <vt:lpstr>Akrobat Black</vt:lpstr>
      <vt:lpstr>Impact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Key</cp:lastModifiedBy>
  <cp:revision>252</cp:revision>
  <dcterms:created xsi:type="dcterms:W3CDTF">2019-12-18T02:50:00Z</dcterms:created>
  <dcterms:modified xsi:type="dcterms:W3CDTF">2023-10-26T03:38:48Z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A7DBBDCCD0354EC3BC54D1F9844AA4C1_12</vt:lpwstr>
  </property>
  <property fmtid="{D5CDD505-2E9C-101B-9397-08002B2CF9AE}" pid="3" name="KSOProductBuildVer">
    <vt:lpwstr>2052-12.1.0.15712</vt:lpwstr>
  </property>
</Properties>
</file>